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1" r:id="rId3"/>
    <p:sldId id="265" r:id="rId4"/>
    <p:sldId id="260" r:id="rId5"/>
    <p:sldId id="257" r:id="rId6"/>
    <p:sldId id="259" r:id="rId7"/>
    <p:sldId id="266" r:id="rId8"/>
    <p:sldId id="262" r:id="rId9"/>
    <p:sldId id="264" r:id="rId10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4435"/>
    <a:srgbClr val="BA42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6"/>
    <p:restoredTop sz="35286"/>
  </p:normalViewPr>
  <p:slideViewPr>
    <p:cSldViewPr snapToGrid="0" snapToObjects="1">
      <p:cViewPr varScale="1">
        <p:scale>
          <a:sx n="41" d="100"/>
          <a:sy n="41" d="100"/>
        </p:scale>
        <p:origin x="448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8C8B6-39F2-204F-8EDB-665544083C4F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E44FF1-0B1C-2646-9502-4C414F3B5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49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98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7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30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0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79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953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640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E44FF1-0B1C-2646-9502-4C414F3B56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34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4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58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158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5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7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04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26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3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11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5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6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C2CB8-DD4D-8341-8734-A4BF31241066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6F88C-C295-FF46-AEE3-2ED42104E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oici/ion-functions/tree/master/ion_functions/qc" TargetMode="External"/><Relationship Id="rId3" Type="http://schemas.openxmlformats.org/officeDocument/2006/relationships/image" Target="../media/image1.tiff"/><Relationship Id="rId7" Type="http://schemas.openxmlformats.org/officeDocument/2006/relationships/hyperlink" Target="https://oceanobservatories.org/quality-control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ioos/ioos_qc/tree/master/docs/source/examples" TargetMode="External"/><Relationship Id="rId5" Type="http://schemas.openxmlformats.org/officeDocument/2006/relationships/hyperlink" Target="https://github.com/ioos/ioos_qc" TargetMode="External"/><Relationship Id="rId4" Type="http://schemas.openxmlformats.org/officeDocument/2006/relationships/hyperlink" Target="https://ioos.noaa.gov/project/qartod/" TargetMode="External"/><Relationship Id="rId9" Type="http://schemas.openxmlformats.org/officeDocument/2006/relationships/hyperlink" Target="https://github.com/petercable/shared_notebook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atareview.marine.rutgers.edu/" TargetMode="External"/><Relationship Id="rId4" Type="http://schemas.openxmlformats.org/officeDocument/2006/relationships/hyperlink" Target="https://github.com/ooi-data-lab/data-review-tool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FA53FFD-3430-4144-B986-51B5A7E62354}"/>
              </a:ext>
            </a:extLst>
          </p:cNvPr>
          <p:cNvSpPr txBox="1"/>
          <p:nvPr/>
        </p:nvSpPr>
        <p:spPr>
          <a:xfrm>
            <a:off x="1015372" y="1140431"/>
            <a:ext cx="7131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C000"/>
                </a:solidFill>
              </a:rPr>
              <a:t>IOOS QARTOD &amp; OOI QC Procedures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395563-BEA7-D24A-AAB7-BA70C39E3223}"/>
              </a:ext>
            </a:extLst>
          </p:cNvPr>
          <p:cNvSpPr txBox="1"/>
          <p:nvPr/>
        </p:nvSpPr>
        <p:spPr>
          <a:xfrm>
            <a:off x="1315871" y="2490437"/>
            <a:ext cx="372570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venir Roman" panose="02000503020000020003" pitchFamily="2" charset="0"/>
              </a:rPr>
              <a:t>Leila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Avenir Roman" panose="02000503020000020003" pitchFamily="2" charset="0"/>
              </a:rPr>
              <a:t>Belabbassi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venir Roman" panose="02000503020000020003" pitchFamily="2" charset="0"/>
              </a:rPr>
              <a:t>, Oceanographer</a:t>
            </a:r>
            <a:endParaRPr lang="en-US" b="1" dirty="0"/>
          </a:p>
          <a:p>
            <a:endParaRPr lang="en-US" dirty="0"/>
          </a:p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aghdad" pitchFamily="2" charset="-78"/>
                <a:cs typeface="Baghdad" pitchFamily="2" charset="-78"/>
              </a:rPr>
              <a:t>GCOOS Data Manager</a:t>
            </a:r>
          </a:p>
          <a:p>
            <a:endParaRPr lang="en-US" dirty="0"/>
          </a:p>
          <a:p>
            <a:r>
              <a:rPr lang="en-US" sz="1600" i="1" dirty="0">
                <a:solidFill>
                  <a:srgbClr val="BA4258"/>
                </a:solidFill>
                <a:latin typeface="+mj-lt"/>
              </a:rPr>
              <a:t>Department of Oceanography,</a:t>
            </a:r>
          </a:p>
          <a:p>
            <a:r>
              <a:rPr lang="en-US" sz="1600" i="1" dirty="0">
                <a:solidFill>
                  <a:srgbClr val="BA4258"/>
                </a:solidFill>
                <a:latin typeface="+mj-lt"/>
              </a:rPr>
              <a:t>Texas A&amp;M University, College Station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A803BAD-900F-8B4C-853B-FAC509DF9674}"/>
              </a:ext>
            </a:extLst>
          </p:cNvPr>
          <p:cNvSpPr/>
          <p:nvPr/>
        </p:nvSpPr>
        <p:spPr>
          <a:xfrm>
            <a:off x="102744" y="1931542"/>
            <a:ext cx="8486454" cy="133564"/>
          </a:xfrm>
          <a:prstGeom prst="roundRect">
            <a:avLst/>
          </a:prstGeom>
          <a:solidFill>
            <a:srgbClr val="BA4258"/>
          </a:solidFill>
          <a:ln>
            <a:solidFill>
              <a:srgbClr val="B844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88DD1B-0CFF-054C-A5DA-A51CFDD8A5BB}"/>
              </a:ext>
            </a:extLst>
          </p:cNvPr>
          <p:cNvSpPr/>
          <p:nvPr/>
        </p:nvSpPr>
        <p:spPr>
          <a:xfrm>
            <a:off x="719191" y="1140431"/>
            <a:ext cx="71919" cy="442816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72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940C53-A3EB-834C-A06C-C77F05F46BD5}"/>
              </a:ext>
            </a:extLst>
          </p:cNvPr>
          <p:cNvSpPr/>
          <p:nvPr/>
        </p:nvSpPr>
        <p:spPr>
          <a:xfrm>
            <a:off x="162962" y="1415063"/>
            <a:ext cx="844666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Develop and create automated test for measurements,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Examine test results to identify and address the errors and, omissions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Establish a data flag system or a data annotation service to communicate results,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And finally, document all QC activities to ensure data correctness, completeness, and reuse.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A147BF-70E3-6E4D-8088-406F6794D231}"/>
              </a:ext>
            </a:extLst>
          </p:cNvPr>
          <p:cNvSpPr txBox="1"/>
          <p:nvPr/>
        </p:nvSpPr>
        <p:spPr>
          <a:xfrm>
            <a:off x="403297" y="687492"/>
            <a:ext cx="2283767" cy="7275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 algn="just">
              <a:lnSpc>
                <a:spcPct val="200000"/>
              </a:lnSpc>
              <a:buAutoNum type="arabicPeriod"/>
              <a:defRPr sz="2400"/>
            </a:lvl1pPr>
          </a:lstStyle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QC Procedure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E52F62-6AAA-0F48-A8A0-0E09BB31217F}"/>
              </a:ext>
            </a:extLst>
          </p:cNvPr>
          <p:cNvSpPr txBox="1"/>
          <p:nvPr/>
        </p:nvSpPr>
        <p:spPr>
          <a:xfrm>
            <a:off x="6489880" y="353291"/>
            <a:ext cx="20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Add word Paradigm</a:t>
            </a:r>
          </a:p>
        </p:txBody>
      </p:sp>
    </p:spTree>
    <p:extLst>
      <p:ext uri="{BB962C8B-B14F-4D97-AF65-F5344CB8AC3E}">
        <p14:creationId xmlns:p14="http://schemas.microsoft.com/office/powerpoint/2010/main" val="3380082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940C53-A3EB-834C-A06C-C77F05F46BD5}"/>
              </a:ext>
            </a:extLst>
          </p:cNvPr>
          <p:cNvSpPr/>
          <p:nvPr/>
        </p:nvSpPr>
        <p:spPr>
          <a:xfrm>
            <a:off x="162962" y="1415063"/>
            <a:ext cx="844666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Develop and create automated test for measurements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Examine test results to identify and address the errors and omissions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Establish a data flag system or a data annotation service to communicate results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And finally document all QC activities to ensure data correctness, completeness, and reuse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A147BF-70E3-6E4D-8088-406F6794D231}"/>
              </a:ext>
            </a:extLst>
          </p:cNvPr>
          <p:cNvSpPr txBox="1"/>
          <p:nvPr/>
        </p:nvSpPr>
        <p:spPr>
          <a:xfrm>
            <a:off x="403297" y="687492"/>
            <a:ext cx="2283767" cy="7275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342900" indent="-342900" algn="just">
              <a:lnSpc>
                <a:spcPct val="200000"/>
              </a:lnSpc>
              <a:buAutoNum type="arabicPeriod"/>
              <a:defRPr sz="2400"/>
            </a:lvl1pPr>
          </a:lstStyle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QC Procedure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E52F62-6AAA-0F48-A8A0-0E09BB31217F}"/>
              </a:ext>
            </a:extLst>
          </p:cNvPr>
          <p:cNvSpPr txBox="1"/>
          <p:nvPr/>
        </p:nvSpPr>
        <p:spPr>
          <a:xfrm>
            <a:off x="6489880" y="353291"/>
            <a:ext cx="20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Add word Paradigm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073D240B-C11C-BA4D-BF8A-A2A8D2906935}"/>
              </a:ext>
            </a:extLst>
          </p:cNvPr>
          <p:cNvSpPr/>
          <p:nvPr/>
        </p:nvSpPr>
        <p:spPr>
          <a:xfrm>
            <a:off x="162962" y="1702051"/>
            <a:ext cx="344032" cy="58847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6A54C884-5C40-374F-AC40-FAAEFB4195CB}"/>
              </a:ext>
            </a:extLst>
          </p:cNvPr>
          <p:cNvSpPr/>
          <p:nvPr/>
        </p:nvSpPr>
        <p:spPr>
          <a:xfrm>
            <a:off x="162962" y="3492555"/>
            <a:ext cx="344032" cy="58847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780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62D8D8-B954-8049-9BE9-D17E6E0BD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877" y="214833"/>
            <a:ext cx="6769105" cy="2691331"/>
          </a:xfrm>
          <a:prstGeom prst="rect">
            <a:avLst/>
          </a:prstGeom>
          <a:ln w="57150">
            <a:solidFill>
              <a:srgbClr val="00206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DAAFC0-6A66-D148-8865-FFBB4B2FE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1638" y="3053790"/>
            <a:ext cx="6125807" cy="3016496"/>
          </a:xfrm>
          <a:prstGeom prst="rect">
            <a:avLst/>
          </a:prstGeom>
          <a:solidFill>
            <a:schemeClr val="tx1"/>
          </a:solidFill>
          <a:ln w="57150"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2507670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BEC76A-8406-3840-A7C7-2294B3C49CEF}"/>
              </a:ext>
            </a:extLst>
          </p:cNvPr>
          <p:cNvSpPr txBox="1"/>
          <p:nvPr/>
        </p:nvSpPr>
        <p:spPr>
          <a:xfrm>
            <a:off x="1371755" y="1270780"/>
            <a:ext cx="7464428" cy="1938992"/>
          </a:xfrm>
          <a:prstGeom prst="rect">
            <a:avLst/>
          </a:prstGeom>
          <a:ln w="57150">
            <a:solidFill>
              <a:srgbClr val="002060"/>
            </a:solidFill>
          </a:ln>
          <a:effectLst>
            <a:glow>
              <a:schemeClr val="accent1">
                <a:alpha val="0"/>
              </a:schemeClr>
            </a:glow>
            <a:outerShdw sx="1000" sy="1000" algn="ctr" rotWithShape="0">
              <a:srgbClr val="000000"/>
            </a:outerShdw>
            <a:reflection endPos="0" dist="50800" dir="5400000" sy="-100000" algn="bl" rotWithShape="0"/>
            <a:softEdge rad="0"/>
          </a:effectLst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0">
                <a:solidFill>
                  <a:srgbClr val="6F42C1"/>
                </a:solidFill>
                <a:effectLst/>
                <a:latin typeface="SFMono-Regular"/>
              </a:defRPr>
            </a:lvl1pPr>
          </a:lstStyle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IOOS:</a:t>
            </a:r>
          </a:p>
          <a:p>
            <a:r>
              <a:rPr lang="en-US" sz="2000" dirty="0">
                <a:hlinkClick r:id="rId4"/>
              </a:rPr>
              <a:t>https://ioos.noaa.gov/project/qartod/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IOOS-GitHub:</a:t>
            </a:r>
          </a:p>
          <a:p>
            <a:r>
              <a:rPr lang="en-US" sz="2000" dirty="0">
                <a:hlinkClick r:id="rId5"/>
              </a:rPr>
              <a:t>https://github.com/ioos/ioos_qc</a:t>
            </a:r>
            <a:r>
              <a:rPr lang="en-US" sz="2000" dirty="0"/>
              <a:t> </a:t>
            </a:r>
            <a:r>
              <a:rPr lang="en-US" sz="2000" dirty="0">
                <a:hlinkClick r:id="rId6"/>
              </a:rPr>
              <a:t>https://github.com/ioos/ioos_qc/tree/master/docs/source/examples</a:t>
            </a: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EA43FE-051D-0349-A2DA-A4BC1165DCD6}"/>
              </a:ext>
            </a:extLst>
          </p:cNvPr>
          <p:cNvSpPr/>
          <p:nvPr/>
        </p:nvSpPr>
        <p:spPr>
          <a:xfrm>
            <a:off x="1371756" y="3454216"/>
            <a:ext cx="7464428" cy="1754326"/>
          </a:xfrm>
          <a:prstGeom prst="rect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OOI:</a:t>
            </a:r>
          </a:p>
          <a:p>
            <a:r>
              <a:rPr lang="en-US" dirty="0">
                <a:hlinkClick r:id="rId7"/>
              </a:rPr>
              <a:t>https://oceanobservatories.org/quality-control/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OOI-GitHub:</a:t>
            </a:r>
          </a:p>
          <a:p>
            <a:r>
              <a:rPr lang="en-US" dirty="0">
                <a:hlinkClick r:id="rId8"/>
              </a:rPr>
              <a:t>https://github.com/ooici/ion-functions/tree/master/ion_functions/qc</a:t>
            </a:r>
            <a:endParaRPr lang="en-US" dirty="0"/>
          </a:p>
          <a:p>
            <a:r>
              <a:rPr lang="en-US" dirty="0">
                <a:hlinkClick r:id="rId9"/>
              </a:rPr>
              <a:t>https://github.com/petercable/shared_notebooks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71824E-F5E8-104F-AFF3-491A94349F18}"/>
              </a:ext>
            </a:extLst>
          </p:cNvPr>
          <p:cNvSpPr/>
          <p:nvPr/>
        </p:nvSpPr>
        <p:spPr>
          <a:xfrm>
            <a:off x="441638" y="686893"/>
            <a:ext cx="1474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chemeClr val="accent1">
                    <a:lumMod val="75000"/>
                  </a:schemeClr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738495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376" y="0"/>
            <a:ext cx="9162376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7311D5-EE99-6B49-A104-45706AF3FE5B}"/>
              </a:ext>
            </a:extLst>
          </p:cNvPr>
          <p:cNvSpPr/>
          <p:nvPr/>
        </p:nvSpPr>
        <p:spPr>
          <a:xfrm>
            <a:off x="1973167" y="237103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B78008-C83C-9B4D-985E-E591EFBDCB15}"/>
              </a:ext>
            </a:extLst>
          </p:cNvPr>
          <p:cNvSpPr/>
          <p:nvPr/>
        </p:nvSpPr>
        <p:spPr>
          <a:xfrm>
            <a:off x="3704519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D02332-8DAB-B24A-BFC3-E1C5136DA40F}"/>
              </a:ext>
            </a:extLst>
          </p:cNvPr>
          <p:cNvSpPr/>
          <p:nvPr/>
        </p:nvSpPr>
        <p:spPr>
          <a:xfrm>
            <a:off x="2393577" y="3973126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5A50A8-690D-7540-87F6-275EA0691136}"/>
              </a:ext>
            </a:extLst>
          </p:cNvPr>
          <p:cNvSpPr/>
          <p:nvPr/>
        </p:nvSpPr>
        <p:spPr>
          <a:xfrm>
            <a:off x="4187304" y="4701906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A1BB35-D8CF-344A-851F-C216625E7C50}"/>
              </a:ext>
            </a:extLst>
          </p:cNvPr>
          <p:cNvSpPr/>
          <p:nvPr/>
        </p:nvSpPr>
        <p:spPr>
          <a:xfrm>
            <a:off x="6450380" y="3429000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39B2CC-5B48-5941-9CDF-4B5B5BE9C8B9}"/>
              </a:ext>
            </a:extLst>
          </p:cNvPr>
          <p:cNvSpPr/>
          <p:nvPr/>
        </p:nvSpPr>
        <p:spPr>
          <a:xfrm>
            <a:off x="1973167" y="5350462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56FD43-C627-C14B-9C1C-163C9193CADE}"/>
              </a:ext>
            </a:extLst>
          </p:cNvPr>
          <p:cNvSpPr txBox="1"/>
          <p:nvPr/>
        </p:nvSpPr>
        <p:spPr>
          <a:xfrm>
            <a:off x="262787" y="1420533"/>
            <a:ext cx="2981265" cy="2246769"/>
          </a:xfrm>
          <a:prstGeom prst="rect">
            <a:avLst/>
          </a:prstGeom>
          <a:ln w="57150">
            <a:solidFill>
              <a:schemeClr val="accent6">
                <a:lumMod val="50000"/>
              </a:schemeClr>
            </a:solidFill>
            <a:prstDash val="solid"/>
          </a:ln>
        </p:spPr>
        <p:txBody>
          <a:bodyPr wrap="none">
            <a:spAutoFit/>
          </a:bodyPr>
          <a:lstStyle>
            <a:defPPr>
              <a:defRPr lang="en-US"/>
            </a:defPPr>
            <a:lvl1pPr>
              <a:defRPr b="0" i="0">
                <a:solidFill>
                  <a:srgbClr val="6F42C1"/>
                </a:solidFill>
                <a:effectLst/>
                <a:latin typeface="SFMono-Regular"/>
              </a:defRPr>
            </a:lvl1pPr>
          </a:lstStyle>
          <a:p>
            <a:pPr algn="just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OOI QC Test:</a:t>
            </a: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  <a:highlight>
                  <a:srgbClr val="00FFFF"/>
                </a:highlight>
              </a:rPr>
              <a:t>dataqc_globalrangetest</a:t>
            </a:r>
            <a:endParaRPr lang="en-US" sz="2000" dirty="0">
              <a:solidFill>
                <a:schemeClr val="tx1"/>
              </a:solidFill>
              <a:highlight>
                <a:srgbClr val="00FFFF"/>
              </a:highlight>
            </a:endParaRP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  <a:highlight>
                  <a:srgbClr val="00FF00"/>
                </a:highlight>
              </a:rPr>
              <a:t>dataqc_localrangetest</a:t>
            </a:r>
            <a:endParaRPr lang="en-US" sz="2000" dirty="0">
              <a:solidFill>
                <a:schemeClr val="tx1"/>
              </a:solidFill>
              <a:highlight>
                <a:srgbClr val="00FF00"/>
              </a:highlight>
            </a:endParaRP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  <a:highlight>
                  <a:srgbClr val="FFFF00"/>
                </a:highlight>
              </a:rPr>
              <a:t>dataqc_spiketest</a:t>
            </a:r>
            <a:endParaRPr lang="en-US" sz="20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</a:rPr>
              <a:t>dataqc_polytrendtest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  <a:highlight>
                  <a:srgbClr val="C0C0C0"/>
                </a:highlight>
              </a:rPr>
              <a:t>dataqc_stuckvaluetest</a:t>
            </a:r>
            <a:endParaRPr lang="en-US" sz="2000" dirty="0">
              <a:solidFill>
                <a:schemeClr val="tx1"/>
              </a:solidFill>
              <a:highlight>
                <a:srgbClr val="C0C0C0"/>
              </a:highlight>
            </a:endParaRPr>
          </a:p>
          <a:p>
            <a:pPr marL="342900" indent="-342900">
              <a:buFontTx/>
              <a:buAutoNum type="arabicParenBoth"/>
            </a:pPr>
            <a:r>
              <a:rPr lang="en-US" sz="2000" dirty="0" err="1">
                <a:solidFill>
                  <a:schemeClr val="tx1"/>
                </a:solidFill>
              </a:rPr>
              <a:t>dataqc_gradienttest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3950AF-37F5-9A4A-989B-4981E00AFD41}"/>
              </a:ext>
            </a:extLst>
          </p:cNvPr>
          <p:cNvSpPr/>
          <p:nvPr/>
        </p:nvSpPr>
        <p:spPr>
          <a:xfrm>
            <a:off x="1073114" y="211355"/>
            <a:ext cx="2169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solidFill>
                  <a:schemeClr val="accent1">
                    <a:lumMod val="75000"/>
                  </a:schemeClr>
                </a:solidFill>
              </a:rPr>
              <a:t>QC Tests / Flags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1946F3-C4D2-0140-BC81-008BEA5E1F5B}"/>
              </a:ext>
            </a:extLst>
          </p:cNvPr>
          <p:cNvSpPr/>
          <p:nvPr/>
        </p:nvSpPr>
        <p:spPr>
          <a:xfrm>
            <a:off x="3859110" y="1351867"/>
            <a:ext cx="5182539" cy="2862322"/>
          </a:xfrm>
          <a:prstGeom prst="rect">
            <a:avLst/>
          </a:prstGeom>
          <a:ln w="5715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IOOS QARTOD Tests:</a:t>
            </a:r>
          </a:p>
          <a:p>
            <a:pPr marL="342900" indent="-342900" algn="just">
              <a:buAutoNum type="arabicParenBoth"/>
            </a:pPr>
            <a:r>
              <a:rPr lang="en-US" sz="2000" dirty="0" err="1"/>
              <a:t>Gap_test</a:t>
            </a:r>
            <a:r>
              <a:rPr lang="en-US" sz="2000" dirty="0"/>
              <a:t>    </a:t>
            </a:r>
          </a:p>
          <a:p>
            <a:pPr marL="342900" indent="-342900" algn="just">
              <a:buAutoNum type="arabicParenBoth"/>
            </a:pPr>
            <a:r>
              <a:rPr lang="en-US" sz="2000" dirty="0" err="1"/>
              <a:t>Syntax_test</a:t>
            </a:r>
            <a:endParaRPr lang="en-US" sz="2000" dirty="0"/>
          </a:p>
          <a:p>
            <a:pPr marL="342900" indent="-342900" algn="just">
              <a:buAutoNum type="arabicParenBoth"/>
            </a:pPr>
            <a:r>
              <a:rPr lang="en-US" sz="2000" dirty="0" err="1"/>
              <a:t>Location_test</a:t>
            </a:r>
            <a:endParaRPr lang="en-US" sz="2000" dirty="0"/>
          </a:p>
          <a:p>
            <a:pPr marL="342900" indent="-342900" algn="just">
              <a:buFontTx/>
              <a:buAutoNum type="arabicParenBoth"/>
            </a:pPr>
            <a:r>
              <a:rPr lang="en-US" sz="2000" dirty="0" err="1">
                <a:highlight>
                  <a:srgbClr val="00FFFF"/>
                </a:highlight>
              </a:rPr>
              <a:t>gross_range_test</a:t>
            </a:r>
            <a:endParaRPr lang="en-US" sz="2000" dirty="0">
              <a:highlight>
                <a:srgbClr val="00FFFF"/>
              </a:highlight>
            </a:endParaRPr>
          </a:p>
          <a:p>
            <a:pPr marL="342900" indent="-342900" algn="just">
              <a:buFontTx/>
              <a:buAutoNum type="arabicParenBoth"/>
            </a:pPr>
            <a:r>
              <a:rPr lang="en-US" sz="2000" dirty="0" err="1">
                <a:highlight>
                  <a:srgbClr val="00FF00"/>
                </a:highlight>
              </a:rPr>
              <a:t>climatology_test</a:t>
            </a:r>
            <a:endParaRPr lang="en-US" sz="2000" dirty="0">
              <a:highlight>
                <a:srgbClr val="00FF00"/>
              </a:highlight>
            </a:endParaRPr>
          </a:p>
          <a:p>
            <a:pPr marL="342900" indent="-342900" algn="just">
              <a:buFontTx/>
              <a:buAutoNum type="arabicParenBoth"/>
            </a:pPr>
            <a:r>
              <a:rPr lang="en-US" sz="2000" dirty="0" err="1">
                <a:highlight>
                  <a:srgbClr val="FFFF00"/>
                </a:highlight>
              </a:rPr>
              <a:t>spike_test</a:t>
            </a:r>
            <a:endParaRPr lang="en-US" sz="2000" dirty="0">
              <a:highlight>
                <a:srgbClr val="FFFF00"/>
              </a:highlight>
            </a:endParaRPr>
          </a:p>
          <a:p>
            <a:pPr marL="342900" indent="-342900" algn="just">
              <a:buFontTx/>
              <a:buAutoNum type="arabicParenBoth"/>
            </a:pPr>
            <a:r>
              <a:rPr lang="en-US" sz="2000" dirty="0" err="1"/>
              <a:t>rate_of_change_test</a:t>
            </a:r>
            <a:endParaRPr lang="en-US" sz="2000" dirty="0"/>
          </a:p>
          <a:p>
            <a:pPr marL="342900" indent="-342900" algn="just">
              <a:buFontTx/>
              <a:buAutoNum type="arabicParenBoth"/>
            </a:pPr>
            <a:r>
              <a:rPr lang="en-US" sz="2000" dirty="0" err="1">
                <a:highlight>
                  <a:srgbClr val="C0C0C0"/>
                </a:highlight>
              </a:rPr>
              <a:t>flat_line_test</a:t>
            </a:r>
            <a:endParaRPr lang="en-US" sz="2000" dirty="0">
              <a:highlight>
                <a:srgbClr val="C0C0C0"/>
              </a:highligh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927301-4824-CD45-A7D5-40AAFBCAD48A}"/>
              </a:ext>
            </a:extLst>
          </p:cNvPr>
          <p:cNvSpPr/>
          <p:nvPr/>
        </p:nvSpPr>
        <p:spPr>
          <a:xfrm>
            <a:off x="3889250" y="4433866"/>
            <a:ext cx="3462164" cy="2246769"/>
          </a:xfrm>
          <a:prstGeom prst="rect">
            <a:avLst/>
          </a:prstGeom>
          <a:ln w="57150">
            <a:solidFill>
              <a:srgbClr val="002060"/>
            </a:solidFill>
            <a:prstDash val="sysDot"/>
          </a:ln>
        </p:spPr>
        <p:txBody>
          <a:bodyPr wrap="square">
            <a:spAutoFit/>
          </a:bodyPr>
          <a:lstStyle/>
          <a:p>
            <a:pPr algn="just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IOOS QARTOD Flags: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[1: </a:t>
            </a:r>
            <a:r>
              <a:rPr lang="en-US" sz="2000" b="1" dirty="0"/>
              <a:t>Pass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[2: </a:t>
            </a:r>
            <a:r>
              <a:rPr lang="en-US" sz="2000" b="1" dirty="0"/>
              <a:t>Unknown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[3: </a:t>
            </a:r>
            <a:r>
              <a:rPr lang="en-US" sz="2000" b="1" dirty="0"/>
              <a:t>Suspect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[4: </a:t>
            </a:r>
            <a:r>
              <a:rPr lang="en-US" sz="2000" b="1" dirty="0"/>
              <a:t>Fail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[9: </a:t>
            </a:r>
            <a:r>
              <a:rPr lang="en-US" sz="2000" b="1" dirty="0"/>
              <a:t>Missing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</a:t>
            </a:r>
          </a:p>
          <a:p>
            <a:pPr algn="just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** Summary Flag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A07148-5E7A-9343-9A29-CDE8622AA915}"/>
              </a:ext>
            </a:extLst>
          </p:cNvPr>
          <p:cNvSpPr/>
          <p:nvPr/>
        </p:nvSpPr>
        <p:spPr>
          <a:xfrm>
            <a:off x="282831" y="3913495"/>
            <a:ext cx="2101157" cy="1015663"/>
          </a:xfrm>
          <a:prstGeom prst="rect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OOI QC Flags:</a:t>
            </a: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[1: </a:t>
            </a:r>
            <a:r>
              <a:rPr lang="en-US" sz="2000" b="1" dirty="0"/>
              <a:t>Pass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[0: </a:t>
            </a:r>
            <a:r>
              <a:rPr lang="en-US" sz="2000" b="1" dirty="0"/>
              <a:t>Fail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]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EDB13F-02ED-9C44-A6D5-A48B13D87E33}"/>
              </a:ext>
            </a:extLst>
          </p:cNvPr>
          <p:cNvSpPr/>
          <p:nvPr/>
        </p:nvSpPr>
        <p:spPr>
          <a:xfrm>
            <a:off x="6450379" y="1646013"/>
            <a:ext cx="2679017" cy="1508105"/>
          </a:xfrm>
          <a:prstGeom prst="rect">
            <a:avLst/>
          </a:prstGeom>
          <a:ln w="5715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 startAt="9"/>
            </a:pPr>
            <a:r>
              <a:rPr lang="en-US" dirty="0"/>
              <a:t>Multi-Variate Test</a:t>
            </a:r>
          </a:p>
          <a:p>
            <a:pPr marL="342900" indent="-342900">
              <a:buFont typeface="+mj-lt"/>
              <a:buAutoNum type="arabicParenR" startAt="9"/>
            </a:pPr>
            <a:r>
              <a:rPr lang="en-US" dirty="0"/>
              <a:t>Attenuated Signal Test</a:t>
            </a:r>
          </a:p>
          <a:p>
            <a:pPr marL="342900" indent="-342900">
              <a:buFont typeface="+mj-lt"/>
              <a:buAutoNum type="arabicParenR" startAt="9"/>
            </a:pPr>
            <a:r>
              <a:rPr lang="en-US" dirty="0"/>
              <a:t>Neighbor Test</a:t>
            </a:r>
          </a:p>
          <a:p>
            <a:pPr marL="342900" indent="-342900">
              <a:buFont typeface="+mj-lt"/>
              <a:buAutoNum type="arabicParenR" startAt="9"/>
            </a:pPr>
            <a:r>
              <a:rPr lang="en-US" dirty="0"/>
              <a:t>TS Curve/Space Test</a:t>
            </a:r>
          </a:p>
          <a:p>
            <a:pPr marL="342900" indent="-342900">
              <a:buFont typeface="+mj-lt"/>
              <a:buAutoNum type="arabicParenR" startAt="9"/>
            </a:pPr>
            <a:r>
              <a:rPr lang="en-US" dirty="0"/>
              <a:t>Density Inversion Test</a:t>
            </a:r>
            <a:r>
              <a:rPr lang="en-US" sz="2000" dirty="0"/>
              <a:t> 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0E40EE-30AE-D041-BF61-39FC79DEC559}"/>
              </a:ext>
            </a:extLst>
          </p:cNvPr>
          <p:cNvSpPr txBox="1"/>
          <p:nvPr/>
        </p:nvSpPr>
        <p:spPr>
          <a:xfrm>
            <a:off x="107297" y="877841"/>
            <a:ext cx="683200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OOI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21226D-5088-3049-80D1-33831C63CE46}"/>
              </a:ext>
            </a:extLst>
          </p:cNvPr>
          <p:cNvSpPr txBox="1"/>
          <p:nvPr/>
        </p:nvSpPr>
        <p:spPr>
          <a:xfrm>
            <a:off x="3647667" y="789563"/>
            <a:ext cx="1298689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QARTOD</a:t>
            </a:r>
          </a:p>
        </p:txBody>
      </p:sp>
    </p:spTree>
    <p:extLst>
      <p:ext uri="{BB962C8B-B14F-4D97-AF65-F5344CB8AC3E}">
        <p14:creationId xmlns:p14="http://schemas.microsoft.com/office/powerpoint/2010/main" val="2122021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55" y="0"/>
            <a:ext cx="9162376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C3AA5D-C3E9-8B4E-A8C1-60B44B13A2A2}"/>
              </a:ext>
            </a:extLst>
          </p:cNvPr>
          <p:cNvSpPr/>
          <p:nvPr/>
        </p:nvSpPr>
        <p:spPr>
          <a:xfrm>
            <a:off x="224355" y="230353"/>
            <a:ext cx="3444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OOI 1.0 – Data Evaluation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C6455DA-2A25-5B47-AE76-56DE4A93C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210330"/>
              </p:ext>
            </p:extLst>
          </p:nvPr>
        </p:nvGraphicFramePr>
        <p:xfrm>
          <a:off x="389684" y="921536"/>
          <a:ext cx="7286780" cy="44395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1695">
                  <a:extLst>
                    <a:ext uri="{9D8B030D-6E8A-4147-A177-3AD203B41FA5}">
                      <a16:colId xmlns:a16="http://schemas.microsoft.com/office/drawing/2014/main" val="2892300814"/>
                    </a:ext>
                  </a:extLst>
                </a:gridCol>
                <a:gridCol w="1013084">
                  <a:extLst>
                    <a:ext uri="{9D8B030D-6E8A-4147-A177-3AD203B41FA5}">
                      <a16:colId xmlns:a16="http://schemas.microsoft.com/office/drawing/2014/main" val="2743238714"/>
                    </a:ext>
                  </a:extLst>
                </a:gridCol>
                <a:gridCol w="1748589">
                  <a:extLst>
                    <a:ext uri="{9D8B030D-6E8A-4147-A177-3AD203B41FA5}">
                      <a16:colId xmlns:a16="http://schemas.microsoft.com/office/drawing/2014/main" val="3348467117"/>
                    </a:ext>
                  </a:extLst>
                </a:gridCol>
                <a:gridCol w="2703412">
                  <a:extLst>
                    <a:ext uri="{9D8B030D-6E8A-4147-A177-3AD203B41FA5}">
                      <a16:colId xmlns:a16="http://schemas.microsoft.com/office/drawing/2014/main" val="228471025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QARTODS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OOI 1.0 Datasets Review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extLst>
                  <a:ext uri="{0D108BD9-81ED-4DB2-BD59-A6C34878D82A}">
                    <a16:rowId xmlns:a16="http://schemas.microsoft.com/office/drawing/2014/main" val="2683392233"/>
                  </a:ext>
                </a:extLst>
              </a:tr>
              <a:tr h="109027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Group 1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1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2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3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4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Gap Test </a:t>
                      </a:r>
                      <a:r>
                        <a:rPr lang="en-US" sz="1100" dirty="0">
                          <a:effectLst/>
                        </a:rPr>
                        <a:t> 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Syntax Test 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Location Test 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Gross Range Test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Climatological Test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√ Data Coverage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√ (is a number / precision not checked)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√ Lat Lon Diff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√ Valid Data</a:t>
                      </a:r>
                      <a:endParaRPr lang="en-US" sz="1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Human in The Loop</a:t>
                      </a: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extLst>
                  <a:ext uri="{0D108BD9-81ED-4DB2-BD59-A6C34878D82A}">
                    <a16:rowId xmlns:a16="http://schemas.microsoft.com/office/drawing/2014/main" val="1593982261"/>
                  </a:ext>
                </a:extLst>
              </a:tr>
              <a:tr h="6355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Group 2          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Strongly Recommended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6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7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8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effectLst/>
                        </a:rPr>
                        <a:t>Spike Test</a:t>
                      </a:r>
                      <a:endParaRPr lang="en-US" sz="1200" dirty="0">
                        <a:solidFill>
                          <a:schemeClr val="accent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Rate of Change Test 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Flat Line Test  </a:t>
                      </a:r>
                      <a:r>
                        <a:rPr lang="en-US" sz="1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  <a:effectLst/>
                        </a:rPr>
                        <a:t>√  STD </a:t>
                      </a:r>
                      <a:endParaRPr lang="en-US" sz="1200" dirty="0">
                        <a:solidFill>
                          <a:schemeClr val="accent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extLst>
                  <a:ext uri="{0D108BD9-81ED-4DB2-BD59-A6C34878D82A}">
                    <a16:rowId xmlns:a16="http://schemas.microsoft.com/office/drawing/2014/main" val="2136152350"/>
                  </a:ext>
                </a:extLst>
              </a:tr>
              <a:tr h="92893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Group 3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Suggested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9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10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11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12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 13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Multi-Variate Test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Attenuated Signal Test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Neighbor Test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TS Curve/Space Test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Density Inversion Test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Human in The Loop 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Human in The Loop</a:t>
                      </a:r>
                      <a:endParaRPr lang="en-US" sz="1200" dirty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extLst>
                  <a:ext uri="{0D108BD9-81ED-4DB2-BD59-A6C34878D82A}">
                    <a16:rowId xmlns:a16="http://schemas.microsoft.com/office/drawing/2014/main" val="3555572246"/>
                  </a:ext>
                </a:extLst>
              </a:tr>
              <a:tr h="141296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Group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OOI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 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endParaRPr lang="en-US" sz="120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Preferred Stream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Pressure Comparison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Sampling Rate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Time Order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End/start test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Missing Data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Data Comparison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Missing Coordinates in File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1114" marR="61114" marT="61114" marB="61114"/>
                </a:tc>
                <a:extLst>
                  <a:ext uri="{0D108BD9-81ED-4DB2-BD59-A6C34878D82A}">
                    <a16:rowId xmlns:a16="http://schemas.microsoft.com/office/drawing/2014/main" val="11896914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C1F3AE0-FA0C-4644-8C32-25FB3187C0CF}"/>
              </a:ext>
            </a:extLst>
          </p:cNvPr>
          <p:cNvSpPr/>
          <p:nvPr/>
        </p:nvSpPr>
        <p:spPr>
          <a:xfrm>
            <a:off x="1729058" y="614090"/>
            <a:ext cx="5366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https://github.com/ooi-data-lab/data-review-tools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76B96B-A120-C449-931B-90682A74FE55}"/>
              </a:ext>
            </a:extLst>
          </p:cNvPr>
          <p:cNvSpPr/>
          <p:nvPr/>
        </p:nvSpPr>
        <p:spPr>
          <a:xfrm>
            <a:off x="2388409" y="5462046"/>
            <a:ext cx="41808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Rutgers University Data Review Portal:  </a:t>
            </a:r>
          </a:p>
          <a:p>
            <a:r>
              <a:rPr lang="en-US" dirty="0">
                <a:hlinkClick r:id="rId5"/>
              </a:rPr>
              <a:t>https://datareview.marine.rutgers.edu/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67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E7A31E-16FB-8244-9DEB-AF04DE64C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8524" y="230353"/>
            <a:ext cx="5400304" cy="662764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C7022A-C305-D041-ABAC-1C42F7B6ECE8}"/>
              </a:ext>
            </a:extLst>
          </p:cNvPr>
          <p:cNvSpPr/>
          <p:nvPr/>
        </p:nvSpPr>
        <p:spPr>
          <a:xfrm>
            <a:off x="224355" y="230353"/>
            <a:ext cx="3363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QC Test / Flags - Example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8C3754-8565-1845-AD6D-96D28CD97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355" y="1670358"/>
            <a:ext cx="8563280" cy="5865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A4BC6A-EEE6-414E-94F9-E42EA5A7D0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386927"/>
            <a:ext cx="9209915" cy="54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73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C16E30-F4CB-384F-A348-0C3E2C99E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62376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19412E-D3AC-3349-BC56-9D1389937056}"/>
              </a:ext>
            </a:extLst>
          </p:cNvPr>
          <p:cNvSpPr txBox="1"/>
          <p:nvPr/>
        </p:nvSpPr>
        <p:spPr>
          <a:xfrm>
            <a:off x="2951747" y="2021305"/>
            <a:ext cx="2331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01246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2375</TotalTime>
  <Words>484</Words>
  <Application>Microsoft Macintosh PowerPoint</Application>
  <PresentationFormat>Letter Paper (8.5x11 in)</PresentationFormat>
  <Paragraphs>153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Apple Chancery</vt:lpstr>
      <vt:lpstr>Arial</vt:lpstr>
      <vt:lpstr>Avenir Roman</vt:lpstr>
      <vt:lpstr>Baghdad</vt:lpstr>
      <vt:lpstr>Calibri</vt:lpstr>
      <vt:lpstr>Calibri Light</vt:lpstr>
      <vt:lpstr>SFMono-Regular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Leila Baghdad Brahim (Belabbassi)</dc:creator>
  <cp:lastModifiedBy>Microsoft Office User</cp:lastModifiedBy>
  <cp:revision>70</cp:revision>
  <dcterms:created xsi:type="dcterms:W3CDTF">2019-10-25T14:48:22Z</dcterms:created>
  <dcterms:modified xsi:type="dcterms:W3CDTF">2019-10-31T19:55:14Z</dcterms:modified>
</cp:coreProperties>
</file>